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"/>
  </p:notesMasterIdLst>
  <p:sldIdLst>
    <p:sldId id="302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Josefin Sans" panose="020B0604020202020204" pitchFamily="2" charset="0"/>
      <p:regular r:id="rId8"/>
      <p:bold r:id="rId9"/>
      <p:italic r:id="rId10"/>
      <p:boldItalic r:id="rId11"/>
    </p:embeddedFont>
    <p:embeddedFont>
      <p:font typeface="Josefin Slab" pitchFamily="2" charset="0"/>
      <p:regular r:id="rId12"/>
      <p:bold r:id="rId13"/>
      <p:italic r:id="rId14"/>
      <p:boldItalic r:id="rId15"/>
    </p:embeddedFont>
    <p:embeddedFont>
      <p:font typeface="Roboto Slab Regular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046">
          <p15:clr>
            <a:srgbClr val="9AA0A6"/>
          </p15:clr>
        </p15:guide>
        <p15:guide id="2" orient="horz" pos="217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AAD0D4-369D-4F45-95E5-FA534F9D1F63}">
  <a:tblStyle styleId="{53AAD0D4-369D-4F45-95E5-FA534F9D1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5" d="100"/>
          <a:sy n="185" d="100"/>
        </p:scale>
        <p:origin x="132" y="222"/>
      </p:cViewPr>
      <p:guideLst>
        <p:guide pos="5046"/>
        <p:guide orient="horz" pos="2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6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87;p15">
            <a:extLst>
              <a:ext uri="{FF2B5EF4-FFF2-40B4-BE49-F238E27FC236}">
                <a16:creationId xmlns:a16="http://schemas.microsoft.com/office/drawing/2014/main" id="{927150A6-BF2B-491D-8E2D-630306C408DC}"/>
              </a:ext>
            </a:extLst>
          </p:cNvPr>
          <p:cNvSpPr/>
          <p:nvPr/>
        </p:nvSpPr>
        <p:spPr>
          <a:xfrm rot="3047568">
            <a:off x="1597955" y="-118086"/>
            <a:ext cx="899066" cy="1182327"/>
          </a:xfrm>
          <a:custGeom>
            <a:avLst/>
            <a:gdLst/>
            <a:ahLst/>
            <a:cxnLst/>
            <a:rect l="l" t="t" r="r" b="b"/>
            <a:pathLst>
              <a:path w="31555" h="36921" extrusionOk="0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512;p41">
            <a:extLst>
              <a:ext uri="{FF2B5EF4-FFF2-40B4-BE49-F238E27FC236}">
                <a16:creationId xmlns:a16="http://schemas.microsoft.com/office/drawing/2014/main" id="{4621E772-902A-40D0-B913-67483B2773D1}"/>
              </a:ext>
            </a:extLst>
          </p:cNvPr>
          <p:cNvSpPr/>
          <p:nvPr/>
        </p:nvSpPr>
        <p:spPr>
          <a:xfrm>
            <a:off x="97357" y="167954"/>
            <a:ext cx="1794247" cy="1631971"/>
          </a:xfrm>
          <a:custGeom>
            <a:avLst/>
            <a:gdLst/>
            <a:ahLst/>
            <a:cxnLst/>
            <a:rect l="l" t="t" r="r" b="b"/>
            <a:pathLst>
              <a:path w="2899" h="2791" extrusionOk="0">
                <a:moveTo>
                  <a:pt x="1558" y="0"/>
                </a:moveTo>
                <a:cubicBezTo>
                  <a:pt x="1320" y="0"/>
                  <a:pt x="1086" y="82"/>
                  <a:pt x="898" y="270"/>
                </a:cubicBezTo>
                <a:cubicBezTo>
                  <a:pt x="727" y="356"/>
                  <a:pt x="535" y="548"/>
                  <a:pt x="449" y="719"/>
                </a:cubicBezTo>
                <a:cubicBezTo>
                  <a:pt x="0" y="1339"/>
                  <a:pt x="86" y="2237"/>
                  <a:pt x="727" y="2600"/>
                </a:cubicBezTo>
                <a:cubicBezTo>
                  <a:pt x="944" y="2732"/>
                  <a:pt x="1170" y="2790"/>
                  <a:pt x="1388" y="2790"/>
                </a:cubicBezTo>
                <a:cubicBezTo>
                  <a:pt x="1879" y="2790"/>
                  <a:pt x="2335" y="2495"/>
                  <a:pt x="2587" y="2066"/>
                </a:cubicBezTo>
                <a:cubicBezTo>
                  <a:pt x="2672" y="1788"/>
                  <a:pt x="2672" y="1617"/>
                  <a:pt x="2758" y="1339"/>
                </a:cubicBezTo>
                <a:cubicBezTo>
                  <a:pt x="2899" y="618"/>
                  <a:pt x="2212" y="0"/>
                  <a:pt x="15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1513;p41">
            <a:extLst>
              <a:ext uri="{FF2B5EF4-FFF2-40B4-BE49-F238E27FC236}">
                <a16:creationId xmlns:a16="http://schemas.microsoft.com/office/drawing/2014/main" id="{F2B34FAE-FD02-4B00-85E7-E45B8971FDD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372401" y="376256"/>
            <a:ext cx="1253744" cy="1222191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Google Shape;108;g7e7ced0d68_0_0">
            <a:extLst>
              <a:ext uri="{FF2B5EF4-FFF2-40B4-BE49-F238E27FC236}">
                <a16:creationId xmlns:a16="http://schemas.microsoft.com/office/drawing/2014/main" id="{4D67289B-4237-4FF8-A969-84A2AFECB168}"/>
              </a:ext>
            </a:extLst>
          </p:cNvPr>
          <p:cNvSpPr txBox="1">
            <a:spLocks/>
          </p:cNvSpPr>
          <p:nvPr/>
        </p:nvSpPr>
        <p:spPr>
          <a:xfrm>
            <a:off x="320740" y="1626185"/>
            <a:ext cx="1663105" cy="55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>
              <a:lnSpc>
                <a:spcPct val="85000"/>
              </a:lnSpc>
              <a:buClr>
                <a:srgbClr val="3F3F3F"/>
              </a:buClr>
              <a:buSzPts val="4000"/>
              <a:buFont typeface="Calibri"/>
              <a:buNone/>
            </a:pPr>
            <a:r>
              <a:rPr lang="en-CA" sz="2000" dirty="0">
                <a:solidFill>
                  <a:schemeClr val="tx1"/>
                </a:solidFill>
              </a:rPr>
              <a:t>Arthur Ma</a:t>
            </a:r>
          </a:p>
        </p:txBody>
      </p:sp>
      <p:sp>
        <p:nvSpPr>
          <p:cNvPr id="6" name="Google Shape;1541;p41">
            <a:extLst>
              <a:ext uri="{FF2B5EF4-FFF2-40B4-BE49-F238E27FC236}">
                <a16:creationId xmlns:a16="http://schemas.microsoft.com/office/drawing/2014/main" id="{559FD52C-AEC9-4CD8-9E65-407D5F2F89A6}"/>
              </a:ext>
            </a:extLst>
          </p:cNvPr>
          <p:cNvSpPr txBox="1"/>
          <p:nvPr/>
        </p:nvSpPr>
        <p:spPr>
          <a:xfrm>
            <a:off x="517552" y="2682726"/>
            <a:ext cx="1629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EDUCATION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1549;p41">
            <a:extLst>
              <a:ext uri="{FF2B5EF4-FFF2-40B4-BE49-F238E27FC236}">
                <a16:creationId xmlns:a16="http://schemas.microsoft.com/office/drawing/2014/main" id="{BE78B5D9-ECB6-485F-A89D-4D77AED3E09B}"/>
              </a:ext>
            </a:extLst>
          </p:cNvPr>
          <p:cNvSpPr txBox="1"/>
          <p:nvPr/>
        </p:nvSpPr>
        <p:spPr>
          <a:xfrm>
            <a:off x="541946" y="2978380"/>
            <a:ext cx="1596735" cy="3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Hons. B.A. Economics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University of Toronto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CCDCFF-0FC9-4F09-BD2A-440FF02EAE6C}"/>
              </a:ext>
            </a:extLst>
          </p:cNvPr>
          <p:cNvGrpSpPr/>
          <p:nvPr/>
        </p:nvGrpSpPr>
        <p:grpSpPr>
          <a:xfrm>
            <a:off x="177770" y="2978395"/>
            <a:ext cx="364176" cy="325371"/>
            <a:chOff x="1794056" y="1266590"/>
            <a:chExt cx="364176" cy="325371"/>
          </a:xfrm>
        </p:grpSpPr>
        <p:sp>
          <p:nvSpPr>
            <p:cNvPr id="9" name="Google Shape;1537;p41">
              <a:extLst>
                <a:ext uri="{FF2B5EF4-FFF2-40B4-BE49-F238E27FC236}">
                  <a16:creationId xmlns:a16="http://schemas.microsoft.com/office/drawing/2014/main" id="{BA968393-C5C7-4677-BA37-ECB14FB4BD48}"/>
                </a:ext>
              </a:extLst>
            </p:cNvPr>
            <p:cNvSpPr/>
            <p:nvPr/>
          </p:nvSpPr>
          <p:spPr>
            <a:xfrm>
              <a:off x="1794056" y="1266590"/>
              <a:ext cx="364176" cy="325371"/>
            </a:xfrm>
            <a:custGeom>
              <a:avLst/>
              <a:gdLst/>
              <a:ahLst/>
              <a:cxnLst/>
              <a:rect l="l" t="t" r="r" b="b"/>
              <a:pathLst>
                <a:path w="2758" h="2464" extrusionOk="0">
                  <a:moveTo>
                    <a:pt x="1328" y="1"/>
                  </a:moveTo>
                  <a:cubicBezTo>
                    <a:pt x="1199" y="1"/>
                    <a:pt x="1074" y="20"/>
                    <a:pt x="962" y="61"/>
                  </a:cubicBezTo>
                  <a:cubicBezTo>
                    <a:pt x="342" y="317"/>
                    <a:pt x="0" y="1044"/>
                    <a:pt x="257" y="1664"/>
                  </a:cubicBezTo>
                  <a:cubicBezTo>
                    <a:pt x="470" y="2139"/>
                    <a:pt x="934" y="2464"/>
                    <a:pt x="1419" y="2464"/>
                  </a:cubicBezTo>
                  <a:cubicBezTo>
                    <a:pt x="1566" y="2464"/>
                    <a:pt x="1715" y="2434"/>
                    <a:pt x="1860" y="2369"/>
                  </a:cubicBezTo>
                  <a:cubicBezTo>
                    <a:pt x="2479" y="2113"/>
                    <a:pt x="2757" y="1386"/>
                    <a:pt x="2479" y="766"/>
                  </a:cubicBezTo>
                  <a:cubicBezTo>
                    <a:pt x="2344" y="277"/>
                    <a:pt x="1810" y="1"/>
                    <a:pt x="1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" name="Graphic 9" descr="Graduation cap">
              <a:extLst>
                <a:ext uri="{FF2B5EF4-FFF2-40B4-BE49-F238E27FC236}">
                  <a16:creationId xmlns:a16="http://schemas.microsoft.com/office/drawing/2014/main" id="{08790201-4CB2-4AB6-969B-974DBA53A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4991" y="1302869"/>
              <a:ext cx="265133" cy="265133"/>
            </a:xfrm>
            <a:prstGeom prst="rect">
              <a:avLst/>
            </a:prstGeom>
          </p:spPr>
        </p:pic>
      </p:grpSp>
      <p:sp>
        <p:nvSpPr>
          <p:cNvPr id="11" name="Google Shape;1549;p41">
            <a:extLst>
              <a:ext uri="{FF2B5EF4-FFF2-40B4-BE49-F238E27FC236}">
                <a16:creationId xmlns:a16="http://schemas.microsoft.com/office/drawing/2014/main" id="{4BE18BD5-0FFB-4F30-971F-540F06EB6150}"/>
              </a:ext>
            </a:extLst>
          </p:cNvPr>
          <p:cNvSpPr txBox="1"/>
          <p:nvPr/>
        </p:nvSpPr>
        <p:spPr>
          <a:xfrm>
            <a:off x="524351" y="3466152"/>
            <a:ext cx="1865401" cy="3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MBA, Queen’s (Smith)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School of Business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EDFF0B-2E0E-455F-88CB-21169638868B}"/>
              </a:ext>
            </a:extLst>
          </p:cNvPr>
          <p:cNvGrpSpPr/>
          <p:nvPr/>
        </p:nvGrpSpPr>
        <p:grpSpPr>
          <a:xfrm>
            <a:off x="188859" y="3449605"/>
            <a:ext cx="364176" cy="325371"/>
            <a:chOff x="1794056" y="1266590"/>
            <a:chExt cx="364176" cy="325371"/>
          </a:xfrm>
        </p:grpSpPr>
        <p:sp>
          <p:nvSpPr>
            <p:cNvPr id="13" name="Google Shape;1537;p41">
              <a:extLst>
                <a:ext uri="{FF2B5EF4-FFF2-40B4-BE49-F238E27FC236}">
                  <a16:creationId xmlns:a16="http://schemas.microsoft.com/office/drawing/2014/main" id="{F784F420-5074-4BFF-AF6D-E936FFD85D25}"/>
                </a:ext>
              </a:extLst>
            </p:cNvPr>
            <p:cNvSpPr/>
            <p:nvPr/>
          </p:nvSpPr>
          <p:spPr>
            <a:xfrm>
              <a:off x="1794056" y="1266590"/>
              <a:ext cx="364176" cy="325371"/>
            </a:xfrm>
            <a:custGeom>
              <a:avLst/>
              <a:gdLst/>
              <a:ahLst/>
              <a:cxnLst/>
              <a:rect l="l" t="t" r="r" b="b"/>
              <a:pathLst>
                <a:path w="2758" h="2464" extrusionOk="0">
                  <a:moveTo>
                    <a:pt x="1328" y="1"/>
                  </a:moveTo>
                  <a:cubicBezTo>
                    <a:pt x="1199" y="1"/>
                    <a:pt x="1074" y="20"/>
                    <a:pt x="962" y="61"/>
                  </a:cubicBezTo>
                  <a:cubicBezTo>
                    <a:pt x="342" y="317"/>
                    <a:pt x="0" y="1044"/>
                    <a:pt x="257" y="1664"/>
                  </a:cubicBezTo>
                  <a:cubicBezTo>
                    <a:pt x="470" y="2139"/>
                    <a:pt x="934" y="2464"/>
                    <a:pt x="1419" y="2464"/>
                  </a:cubicBezTo>
                  <a:cubicBezTo>
                    <a:pt x="1566" y="2464"/>
                    <a:pt x="1715" y="2434"/>
                    <a:pt x="1860" y="2369"/>
                  </a:cubicBezTo>
                  <a:cubicBezTo>
                    <a:pt x="2479" y="2113"/>
                    <a:pt x="2757" y="1386"/>
                    <a:pt x="2479" y="766"/>
                  </a:cubicBezTo>
                  <a:cubicBezTo>
                    <a:pt x="2344" y="277"/>
                    <a:pt x="1810" y="1"/>
                    <a:pt x="1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raphic 13" descr="Graduation cap">
              <a:extLst>
                <a:ext uri="{FF2B5EF4-FFF2-40B4-BE49-F238E27FC236}">
                  <a16:creationId xmlns:a16="http://schemas.microsoft.com/office/drawing/2014/main" id="{A217D7E2-EF79-4B77-AE73-4F715CE76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4991" y="1302869"/>
              <a:ext cx="265133" cy="265133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1E86B4-B26E-4A8E-94D1-E3D2EFCE821E}"/>
              </a:ext>
            </a:extLst>
          </p:cNvPr>
          <p:cNvCxnSpPr/>
          <p:nvPr/>
        </p:nvCxnSpPr>
        <p:spPr>
          <a:xfrm>
            <a:off x="2457075" y="1152038"/>
            <a:ext cx="5744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E2ED6CF-007F-4288-85F7-D5C1346C94DE}"/>
              </a:ext>
            </a:extLst>
          </p:cNvPr>
          <p:cNvSpPr/>
          <p:nvPr/>
        </p:nvSpPr>
        <p:spPr>
          <a:xfrm>
            <a:off x="2421688" y="11213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86E43B-F55B-49CB-9A5E-B2B963AF2C0B}"/>
              </a:ext>
            </a:extLst>
          </p:cNvPr>
          <p:cNvSpPr/>
          <p:nvPr/>
        </p:nvSpPr>
        <p:spPr>
          <a:xfrm>
            <a:off x="3359333" y="11291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8D24E4-D88E-46F5-82CF-CFB0D9C6D05B}"/>
              </a:ext>
            </a:extLst>
          </p:cNvPr>
          <p:cNvSpPr/>
          <p:nvPr/>
        </p:nvSpPr>
        <p:spPr>
          <a:xfrm>
            <a:off x="4294398" y="11291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ADC0F3-0331-4923-B0F8-D769F03EB3B8}"/>
              </a:ext>
            </a:extLst>
          </p:cNvPr>
          <p:cNvSpPr/>
          <p:nvPr/>
        </p:nvSpPr>
        <p:spPr>
          <a:xfrm>
            <a:off x="5465074" y="11286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C1EA83-A674-494F-8064-D99B1C2F5D46}"/>
              </a:ext>
            </a:extLst>
          </p:cNvPr>
          <p:cNvSpPr txBox="1"/>
          <p:nvPr/>
        </p:nvSpPr>
        <p:spPr>
          <a:xfrm>
            <a:off x="1964359" y="1197757"/>
            <a:ext cx="1578244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General Manager</a:t>
            </a:r>
          </a:p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sz="800" b="1" i="1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Markwise Plastics Inc</a:t>
            </a:r>
            <a:endParaRPr lang="en-CA" sz="800" b="1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AF4BFA-408D-4728-9A02-F9608E436C72}"/>
              </a:ext>
            </a:extLst>
          </p:cNvPr>
          <p:cNvSpPr txBox="1"/>
          <p:nvPr/>
        </p:nvSpPr>
        <p:spPr>
          <a:xfrm>
            <a:off x="2252828" y="906265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2015</a:t>
            </a:r>
            <a:endParaRPr lang="en-CA" sz="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06E14D-82DC-46FD-A4DE-71DE3BC3E3D6}"/>
              </a:ext>
            </a:extLst>
          </p:cNvPr>
          <p:cNvSpPr txBox="1"/>
          <p:nvPr/>
        </p:nvSpPr>
        <p:spPr>
          <a:xfrm>
            <a:off x="4115959" y="893201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2010</a:t>
            </a:r>
            <a:endParaRPr lang="en-CA" sz="700" dirty="0"/>
          </a:p>
        </p:txBody>
      </p:sp>
      <p:sp>
        <p:nvSpPr>
          <p:cNvPr id="25" name="Google Shape;1570;p41">
            <a:extLst>
              <a:ext uri="{FF2B5EF4-FFF2-40B4-BE49-F238E27FC236}">
                <a16:creationId xmlns:a16="http://schemas.microsoft.com/office/drawing/2014/main" id="{91344787-65F4-4AC3-9962-630BC21B66E9}"/>
              </a:ext>
            </a:extLst>
          </p:cNvPr>
          <p:cNvSpPr txBox="1"/>
          <p:nvPr/>
        </p:nvSpPr>
        <p:spPr>
          <a:xfrm>
            <a:off x="2896175" y="731524"/>
            <a:ext cx="1393794" cy="35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Director, Corporate Strategy</a:t>
            </a:r>
          </a:p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b="1" i="1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Sears Canada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57BA33-15D6-41D4-82F3-77DFDCC07538}"/>
              </a:ext>
            </a:extLst>
          </p:cNvPr>
          <p:cNvSpPr txBox="1"/>
          <p:nvPr/>
        </p:nvSpPr>
        <p:spPr>
          <a:xfrm>
            <a:off x="3657505" y="1233679"/>
            <a:ext cx="1683783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Divisional Merchandise Manager</a:t>
            </a:r>
          </a:p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Menswear, </a:t>
            </a:r>
            <a:r>
              <a:rPr lang="en-US" sz="800" b="1" i="1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Sears Canada</a:t>
            </a:r>
            <a:endParaRPr lang="en-CA" sz="8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6257F2-3777-40CD-A99A-EF229F691A55}"/>
              </a:ext>
            </a:extLst>
          </p:cNvPr>
          <p:cNvSpPr txBox="1"/>
          <p:nvPr/>
        </p:nvSpPr>
        <p:spPr>
          <a:xfrm>
            <a:off x="3167614" y="1197755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2008</a:t>
            </a:r>
            <a:endParaRPr lang="en-CA" sz="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20B7F0-7929-442B-9CC0-88330BA9EEDD}"/>
              </a:ext>
            </a:extLst>
          </p:cNvPr>
          <p:cNvSpPr txBox="1"/>
          <p:nvPr/>
        </p:nvSpPr>
        <p:spPr>
          <a:xfrm>
            <a:off x="5319074" y="1199796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2012</a:t>
            </a:r>
            <a:endParaRPr lang="en-CA" sz="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10C8A1-3301-4A84-8665-9387D0D6AA3B}"/>
              </a:ext>
            </a:extLst>
          </p:cNvPr>
          <p:cNvSpPr txBox="1"/>
          <p:nvPr/>
        </p:nvSpPr>
        <p:spPr>
          <a:xfrm>
            <a:off x="4910362" y="731524"/>
            <a:ext cx="1666082" cy="382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Director, Merchandising</a:t>
            </a:r>
            <a:r>
              <a:rPr lang="en-US" sz="10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 </a:t>
            </a:r>
          </a:p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Menswear, Basics, </a:t>
            </a:r>
            <a:r>
              <a:rPr lang="en-US" sz="800" b="1" i="1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Target Canada</a:t>
            </a:r>
            <a:endParaRPr lang="en-US" sz="1200" b="1" i="1" dirty="0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6DE0568-44EE-4E7D-9860-552C7F78215C}"/>
              </a:ext>
            </a:extLst>
          </p:cNvPr>
          <p:cNvSpPr/>
          <p:nvPr/>
        </p:nvSpPr>
        <p:spPr>
          <a:xfrm>
            <a:off x="6813028" y="11213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CF0754-231B-46A6-B5AC-C78B2060D9F5}"/>
              </a:ext>
            </a:extLst>
          </p:cNvPr>
          <p:cNvSpPr txBox="1"/>
          <p:nvPr/>
        </p:nvSpPr>
        <p:spPr>
          <a:xfrm>
            <a:off x="6644168" y="921245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2016</a:t>
            </a:r>
            <a:endParaRPr lang="en-CA" sz="700" dirty="0"/>
          </a:p>
        </p:txBody>
      </p:sp>
      <p:sp>
        <p:nvSpPr>
          <p:cNvPr id="33" name="Google Shape;1573;p41">
            <a:extLst>
              <a:ext uri="{FF2B5EF4-FFF2-40B4-BE49-F238E27FC236}">
                <a16:creationId xmlns:a16="http://schemas.microsoft.com/office/drawing/2014/main" id="{BDE682D6-E539-4647-BCD0-9FEA9CA4F58A}"/>
              </a:ext>
            </a:extLst>
          </p:cNvPr>
          <p:cNvSpPr txBox="1"/>
          <p:nvPr/>
        </p:nvSpPr>
        <p:spPr>
          <a:xfrm>
            <a:off x="6353377" y="1241369"/>
            <a:ext cx="1298959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Product Management</a:t>
            </a:r>
          </a:p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b="1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Grainger Canada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DECCAF1-6547-4132-A6F5-FCCAFE433798}"/>
              </a:ext>
            </a:extLst>
          </p:cNvPr>
          <p:cNvSpPr/>
          <p:nvPr/>
        </p:nvSpPr>
        <p:spPr>
          <a:xfrm>
            <a:off x="8158194" y="11213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C3C65D-4FD5-4063-90F7-89FF521A7009}"/>
              </a:ext>
            </a:extLst>
          </p:cNvPr>
          <p:cNvSpPr txBox="1"/>
          <p:nvPr/>
        </p:nvSpPr>
        <p:spPr>
          <a:xfrm>
            <a:off x="7819303" y="1184713"/>
            <a:ext cx="7649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2021 - Current</a:t>
            </a:r>
            <a:endParaRPr lang="en-CA" sz="700" dirty="0"/>
          </a:p>
        </p:txBody>
      </p:sp>
      <p:sp>
        <p:nvSpPr>
          <p:cNvPr id="36" name="Google Shape;1573;p41">
            <a:extLst>
              <a:ext uri="{FF2B5EF4-FFF2-40B4-BE49-F238E27FC236}">
                <a16:creationId xmlns:a16="http://schemas.microsoft.com/office/drawing/2014/main" id="{8F479C7F-11E5-444B-8E70-8B6CCB432460}"/>
              </a:ext>
            </a:extLst>
          </p:cNvPr>
          <p:cNvSpPr txBox="1"/>
          <p:nvPr/>
        </p:nvSpPr>
        <p:spPr>
          <a:xfrm>
            <a:off x="7268639" y="803669"/>
            <a:ext cx="2109654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Director, Commercial &amp; </a:t>
            </a:r>
          </a:p>
          <a:p>
            <a:pPr marL="0" lvl="0" indent="0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Featuring Planning, </a:t>
            </a:r>
            <a:r>
              <a:rPr lang="en-US" sz="800" b="1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Walmart Canada</a:t>
            </a:r>
          </a:p>
        </p:txBody>
      </p:sp>
      <p:sp>
        <p:nvSpPr>
          <p:cNvPr id="37" name="Google Shape;1542;p41">
            <a:extLst>
              <a:ext uri="{FF2B5EF4-FFF2-40B4-BE49-F238E27FC236}">
                <a16:creationId xmlns:a16="http://schemas.microsoft.com/office/drawing/2014/main" id="{063FE362-73A3-413C-ABA8-3A78AA08C06E}"/>
              </a:ext>
            </a:extLst>
          </p:cNvPr>
          <p:cNvSpPr txBox="1"/>
          <p:nvPr/>
        </p:nvSpPr>
        <p:spPr>
          <a:xfrm>
            <a:off x="6453990" y="2668139"/>
            <a:ext cx="1005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INTERESTS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8" name="Google Shape;1553;p41">
            <a:extLst>
              <a:ext uri="{FF2B5EF4-FFF2-40B4-BE49-F238E27FC236}">
                <a16:creationId xmlns:a16="http://schemas.microsoft.com/office/drawing/2014/main" id="{5EE7C895-45F6-4233-B134-E31BC21783DD}"/>
              </a:ext>
            </a:extLst>
          </p:cNvPr>
          <p:cNvSpPr txBox="1"/>
          <p:nvPr/>
        </p:nvSpPr>
        <p:spPr>
          <a:xfrm>
            <a:off x="6844077" y="3817156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Josefin Slab"/>
                <a:ea typeface="Josefin Slab"/>
                <a:cs typeface="Josefin Slab"/>
                <a:sym typeface="Josefin Slab"/>
              </a:rPr>
              <a:t> Loves to travel</a:t>
            </a:r>
            <a:endParaRPr sz="10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39" name="Google Shape;1554;p41">
            <a:extLst>
              <a:ext uri="{FF2B5EF4-FFF2-40B4-BE49-F238E27FC236}">
                <a16:creationId xmlns:a16="http://schemas.microsoft.com/office/drawing/2014/main" id="{E684DB50-606D-4448-BE6A-38AB0884F874}"/>
              </a:ext>
            </a:extLst>
          </p:cNvPr>
          <p:cNvSpPr txBox="1"/>
          <p:nvPr/>
        </p:nvSpPr>
        <p:spPr>
          <a:xfrm>
            <a:off x="6876231" y="2999058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 dirty="0">
                <a:latin typeface="Josefin Slab"/>
                <a:ea typeface="Josefin Slab"/>
                <a:cs typeface="Josefin Slab"/>
                <a:sym typeface="Josefin Slab"/>
              </a:rPr>
              <a:t>Spending time with family</a:t>
            </a:r>
            <a:endParaRPr sz="10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40" name="Google Shape;1555;p41">
            <a:extLst>
              <a:ext uri="{FF2B5EF4-FFF2-40B4-BE49-F238E27FC236}">
                <a16:creationId xmlns:a16="http://schemas.microsoft.com/office/drawing/2014/main" id="{7EC57DE3-9FDA-461F-9332-D2DA641EA4A7}"/>
              </a:ext>
            </a:extLst>
          </p:cNvPr>
          <p:cNvSpPr txBox="1"/>
          <p:nvPr/>
        </p:nvSpPr>
        <p:spPr>
          <a:xfrm>
            <a:off x="6845475" y="4226878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Josefin Slab"/>
                <a:ea typeface="Josefin Slab"/>
                <a:cs typeface="Josefin Slab"/>
                <a:sym typeface="Josefin Slab"/>
              </a:rPr>
              <a:t>Basketball, Golf, F1 </a:t>
            </a:r>
            <a:endParaRPr sz="10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61" name="Google Shape;1555;p41">
            <a:extLst>
              <a:ext uri="{FF2B5EF4-FFF2-40B4-BE49-F238E27FC236}">
                <a16:creationId xmlns:a16="http://schemas.microsoft.com/office/drawing/2014/main" id="{E4D1AFC4-8F41-4E92-B070-E1B394BB2B00}"/>
              </a:ext>
            </a:extLst>
          </p:cNvPr>
          <p:cNvSpPr txBox="1"/>
          <p:nvPr/>
        </p:nvSpPr>
        <p:spPr>
          <a:xfrm>
            <a:off x="6918093" y="3413626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Josefin Slab"/>
                <a:ea typeface="Josefin Slab"/>
                <a:cs typeface="Josefin Slab"/>
                <a:sym typeface="Josefin Slab"/>
              </a:rPr>
              <a:t>Entrepreneurship</a:t>
            </a:r>
            <a:endParaRPr sz="10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81" name="Google Shape;1544;p41">
            <a:extLst>
              <a:ext uri="{FF2B5EF4-FFF2-40B4-BE49-F238E27FC236}">
                <a16:creationId xmlns:a16="http://schemas.microsoft.com/office/drawing/2014/main" id="{D8CF9E8C-13E3-44A1-8C46-53492EAB2232}"/>
              </a:ext>
            </a:extLst>
          </p:cNvPr>
          <p:cNvSpPr txBox="1"/>
          <p:nvPr/>
        </p:nvSpPr>
        <p:spPr>
          <a:xfrm>
            <a:off x="4189660" y="2676544"/>
            <a:ext cx="18654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RETAIL EXPERIENCE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2" name="Google Shape;1554;p41">
            <a:extLst>
              <a:ext uri="{FF2B5EF4-FFF2-40B4-BE49-F238E27FC236}">
                <a16:creationId xmlns:a16="http://schemas.microsoft.com/office/drawing/2014/main" id="{5DB26A3A-88C8-4D7E-B364-F71047E23BBD}"/>
              </a:ext>
            </a:extLst>
          </p:cNvPr>
          <p:cNvSpPr txBox="1"/>
          <p:nvPr/>
        </p:nvSpPr>
        <p:spPr>
          <a:xfrm>
            <a:off x="4555415" y="3440070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>
                <a:latin typeface="Josefin Slab"/>
                <a:ea typeface="Josefin Slab"/>
                <a:cs typeface="Josefin Slab"/>
                <a:sym typeface="Josefin Slab"/>
              </a:rPr>
              <a:t>Target Canada</a:t>
            </a:r>
            <a:endParaRPr sz="11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83" name="Google Shape;1554;p41">
            <a:extLst>
              <a:ext uri="{FF2B5EF4-FFF2-40B4-BE49-F238E27FC236}">
                <a16:creationId xmlns:a16="http://schemas.microsoft.com/office/drawing/2014/main" id="{4D61228A-42A4-424F-8428-62C028722557}"/>
              </a:ext>
            </a:extLst>
          </p:cNvPr>
          <p:cNvSpPr txBox="1"/>
          <p:nvPr/>
        </p:nvSpPr>
        <p:spPr>
          <a:xfrm>
            <a:off x="4577335" y="3850966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>
                <a:latin typeface="Josefin Slab"/>
                <a:ea typeface="Josefin Slab"/>
                <a:cs typeface="Josefin Slab"/>
                <a:sym typeface="Josefin Slab"/>
              </a:rPr>
              <a:t>Sears Canada</a:t>
            </a:r>
            <a:endParaRPr sz="11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84" name="Google Shape;1554;p41">
            <a:extLst>
              <a:ext uri="{FF2B5EF4-FFF2-40B4-BE49-F238E27FC236}">
                <a16:creationId xmlns:a16="http://schemas.microsoft.com/office/drawing/2014/main" id="{2186BE68-165D-4630-82A4-6CD29E3E7323}"/>
              </a:ext>
            </a:extLst>
          </p:cNvPr>
          <p:cNvSpPr txBox="1"/>
          <p:nvPr/>
        </p:nvSpPr>
        <p:spPr>
          <a:xfrm>
            <a:off x="4569146" y="4230115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>
                <a:latin typeface="Josefin Slab"/>
                <a:ea typeface="Josefin Slab"/>
                <a:cs typeface="Josefin Slab"/>
                <a:sym typeface="Josefin Slab"/>
              </a:rPr>
              <a:t>Loblaws Companies</a:t>
            </a:r>
            <a:endParaRPr sz="11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90" name="Google Shape;1538;p41">
            <a:extLst>
              <a:ext uri="{FF2B5EF4-FFF2-40B4-BE49-F238E27FC236}">
                <a16:creationId xmlns:a16="http://schemas.microsoft.com/office/drawing/2014/main" id="{A7452360-6488-4871-8F8D-5C575AD5B89B}"/>
              </a:ext>
            </a:extLst>
          </p:cNvPr>
          <p:cNvSpPr/>
          <p:nvPr/>
        </p:nvSpPr>
        <p:spPr>
          <a:xfrm>
            <a:off x="2055114" y="3044086"/>
            <a:ext cx="174583" cy="169485"/>
          </a:xfrm>
          <a:custGeom>
            <a:avLst/>
            <a:gdLst/>
            <a:ahLst/>
            <a:cxnLst/>
            <a:rect l="l" t="t" r="r" b="b"/>
            <a:pathLst>
              <a:path w="3771" h="4471" extrusionOk="0">
                <a:moveTo>
                  <a:pt x="1902" y="1068"/>
                </a:moveTo>
                <a:cubicBezTo>
                  <a:pt x="2302" y="1068"/>
                  <a:pt x="2669" y="1402"/>
                  <a:pt x="2669" y="1836"/>
                </a:cubicBezTo>
                <a:cubicBezTo>
                  <a:pt x="2669" y="2269"/>
                  <a:pt x="2302" y="2603"/>
                  <a:pt x="1902" y="2603"/>
                </a:cubicBezTo>
                <a:cubicBezTo>
                  <a:pt x="1469" y="2603"/>
                  <a:pt x="1102" y="2269"/>
                  <a:pt x="1102" y="1836"/>
                </a:cubicBezTo>
                <a:cubicBezTo>
                  <a:pt x="1102" y="1435"/>
                  <a:pt x="1469" y="1068"/>
                  <a:pt x="1902" y="1068"/>
                </a:cubicBezTo>
                <a:close/>
                <a:moveTo>
                  <a:pt x="1802" y="1"/>
                </a:moveTo>
                <a:cubicBezTo>
                  <a:pt x="868" y="34"/>
                  <a:pt x="101" y="802"/>
                  <a:pt x="34" y="1736"/>
                </a:cubicBezTo>
                <a:cubicBezTo>
                  <a:pt x="1" y="2336"/>
                  <a:pt x="301" y="2736"/>
                  <a:pt x="668" y="3237"/>
                </a:cubicBezTo>
                <a:cubicBezTo>
                  <a:pt x="835" y="3470"/>
                  <a:pt x="1502" y="4204"/>
                  <a:pt x="1669" y="4371"/>
                </a:cubicBezTo>
                <a:cubicBezTo>
                  <a:pt x="1735" y="4437"/>
                  <a:pt x="1802" y="4471"/>
                  <a:pt x="1902" y="4471"/>
                </a:cubicBezTo>
                <a:cubicBezTo>
                  <a:pt x="1969" y="4471"/>
                  <a:pt x="2036" y="4437"/>
                  <a:pt x="2102" y="4371"/>
                </a:cubicBezTo>
                <a:cubicBezTo>
                  <a:pt x="2269" y="4204"/>
                  <a:pt x="2936" y="3470"/>
                  <a:pt x="3103" y="3237"/>
                </a:cubicBezTo>
                <a:cubicBezTo>
                  <a:pt x="3470" y="2736"/>
                  <a:pt x="3770" y="2336"/>
                  <a:pt x="3737" y="1736"/>
                </a:cubicBezTo>
                <a:cubicBezTo>
                  <a:pt x="3670" y="802"/>
                  <a:pt x="2903" y="34"/>
                  <a:pt x="196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554;p41">
            <a:extLst>
              <a:ext uri="{FF2B5EF4-FFF2-40B4-BE49-F238E27FC236}">
                <a16:creationId xmlns:a16="http://schemas.microsoft.com/office/drawing/2014/main" id="{4A3E0165-EF01-4D74-8270-0F66AF423124}"/>
              </a:ext>
            </a:extLst>
          </p:cNvPr>
          <p:cNvSpPr txBox="1"/>
          <p:nvPr/>
        </p:nvSpPr>
        <p:spPr>
          <a:xfrm>
            <a:off x="4543468" y="3012495"/>
            <a:ext cx="16779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Josefin Slab"/>
                <a:ea typeface="Josefin Slab"/>
                <a:cs typeface="Josefin Slab"/>
                <a:sym typeface="Josefin Slab"/>
              </a:rPr>
              <a:t>W</a:t>
            </a:r>
            <a:r>
              <a:rPr lang="en-CA" sz="1100" dirty="0">
                <a:latin typeface="Josefin Slab"/>
                <a:ea typeface="Josefin Slab"/>
                <a:cs typeface="Josefin Slab"/>
                <a:sym typeface="Josefin Slab"/>
              </a:rPr>
              <a:t>almart Canada</a:t>
            </a:r>
            <a:endParaRPr sz="1100" dirty="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15" name="Google Shape;1544;p41">
            <a:extLst>
              <a:ext uri="{FF2B5EF4-FFF2-40B4-BE49-F238E27FC236}">
                <a16:creationId xmlns:a16="http://schemas.microsoft.com/office/drawing/2014/main" id="{8CC88E21-62A1-4BAC-9B33-D92AE54D1696}"/>
              </a:ext>
            </a:extLst>
          </p:cNvPr>
          <p:cNvSpPr txBox="1"/>
          <p:nvPr/>
        </p:nvSpPr>
        <p:spPr>
          <a:xfrm>
            <a:off x="2235856" y="2702494"/>
            <a:ext cx="18654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KEY SKILLSETS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7" name="Google Shape;1537;p41">
            <a:extLst>
              <a:ext uri="{FF2B5EF4-FFF2-40B4-BE49-F238E27FC236}">
                <a16:creationId xmlns:a16="http://schemas.microsoft.com/office/drawing/2014/main" id="{3618AB86-4234-4F98-8A09-2D5DAB728D81}"/>
              </a:ext>
            </a:extLst>
          </p:cNvPr>
          <p:cNvSpPr/>
          <p:nvPr/>
        </p:nvSpPr>
        <p:spPr>
          <a:xfrm>
            <a:off x="2304725" y="2956373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raphic 119" descr="Lightbulb and pencil with solid fill">
            <a:extLst>
              <a:ext uri="{FF2B5EF4-FFF2-40B4-BE49-F238E27FC236}">
                <a16:creationId xmlns:a16="http://schemas.microsoft.com/office/drawing/2014/main" id="{44635B7B-4F66-405E-88D5-DE26EB5ED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2599" y="3012495"/>
            <a:ext cx="233677" cy="233677"/>
          </a:xfrm>
          <a:prstGeom prst="rect">
            <a:avLst/>
          </a:prstGeom>
        </p:spPr>
      </p:pic>
      <p:sp>
        <p:nvSpPr>
          <p:cNvPr id="121" name="Google Shape;1549;p41">
            <a:extLst>
              <a:ext uri="{FF2B5EF4-FFF2-40B4-BE49-F238E27FC236}">
                <a16:creationId xmlns:a16="http://schemas.microsoft.com/office/drawing/2014/main" id="{409F0028-3E96-41FA-B73F-679926375CD6}"/>
              </a:ext>
            </a:extLst>
          </p:cNvPr>
          <p:cNvSpPr txBox="1"/>
          <p:nvPr/>
        </p:nvSpPr>
        <p:spPr>
          <a:xfrm>
            <a:off x="2612981" y="2966929"/>
            <a:ext cx="1596735" cy="3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Strategic Thinker</a:t>
            </a:r>
          </a:p>
        </p:txBody>
      </p:sp>
      <p:sp>
        <p:nvSpPr>
          <p:cNvPr id="122" name="Google Shape;1537;p41">
            <a:extLst>
              <a:ext uri="{FF2B5EF4-FFF2-40B4-BE49-F238E27FC236}">
                <a16:creationId xmlns:a16="http://schemas.microsoft.com/office/drawing/2014/main" id="{1C56DC99-AC62-48C8-A153-89880C83EE88}"/>
              </a:ext>
            </a:extLst>
          </p:cNvPr>
          <p:cNvSpPr/>
          <p:nvPr/>
        </p:nvSpPr>
        <p:spPr>
          <a:xfrm>
            <a:off x="2300848" y="3358045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raphic 124" descr="Puzzle with solid fill">
            <a:extLst>
              <a:ext uri="{FF2B5EF4-FFF2-40B4-BE49-F238E27FC236}">
                <a16:creationId xmlns:a16="http://schemas.microsoft.com/office/drawing/2014/main" id="{ECC88AF8-A55F-4E35-9B7F-FE9530EEE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1374" y="3395228"/>
            <a:ext cx="263123" cy="263123"/>
          </a:xfrm>
          <a:prstGeom prst="rect">
            <a:avLst/>
          </a:prstGeom>
        </p:spPr>
      </p:pic>
      <p:sp>
        <p:nvSpPr>
          <p:cNvPr id="126" name="Google Shape;1549;p41">
            <a:extLst>
              <a:ext uri="{FF2B5EF4-FFF2-40B4-BE49-F238E27FC236}">
                <a16:creationId xmlns:a16="http://schemas.microsoft.com/office/drawing/2014/main" id="{77015E54-A8D3-4C69-9A0D-B47578AF4030}"/>
              </a:ext>
            </a:extLst>
          </p:cNvPr>
          <p:cNvSpPr txBox="1"/>
          <p:nvPr/>
        </p:nvSpPr>
        <p:spPr>
          <a:xfrm>
            <a:off x="2640347" y="3374448"/>
            <a:ext cx="1596735" cy="3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Solutions Oriented Problem Solver</a:t>
            </a:r>
          </a:p>
        </p:txBody>
      </p:sp>
      <p:sp>
        <p:nvSpPr>
          <p:cNvPr id="127" name="Google Shape;1537;p41">
            <a:extLst>
              <a:ext uri="{FF2B5EF4-FFF2-40B4-BE49-F238E27FC236}">
                <a16:creationId xmlns:a16="http://schemas.microsoft.com/office/drawing/2014/main" id="{9E50CC1B-29F9-4862-AD76-E32417ED7E6C}"/>
              </a:ext>
            </a:extLst>
          </p:cNvPr>
          <p:cNvSpPr/>
          <p:nvPr/>
        </p:nvSpPr>
        <p:spPr>
          <a:xfrm>
            <a:off x="2302498" y="3803503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549;p41">
            <a:extLst>
              <a:ext uri="{FF2B5EF4-FFF2-40B4-BE49-F238E27FC236}">
                <a16:creationId xmlns:a16="http://schemas.microsoft.com/office/drawing/2014/main" id="{9EC4A336-50C4-46E3-B34B-DBED9BA8AD5A}"/>
              </a:ext>
            </a:extLst>
          </p:cNvPr>
          <p:cNvSpPr txBox="1"/>
          <p:nvPr/>
        </p:nvSpPr>
        <p:spPr>
          <a:xfrm>
            <a:off x="2635401" y="3795844"/>
            <a:ext cx="1596735" cy="3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Collaborator &amp;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Josefin Slab"/>
                <a:ea typeface="Josefin Slab"/>
                <a:cs typeface="Josefin Slab"/>
                <a:sym typeface="Josefin Slab"/>
              </a:rPr>
              <a:t>Servant Leader</a:t>
            </a:r>
          </a:p>
        </p:txBody>
      </p:sp>
      <p:pic>
        <p:nvPicPr>
          <p:cNvPr id="131" name="Graphic 130" descr="Handshake with solid fill">
            <a:extLst>
              <a:ext uri="{FF2B5EF4-FFF2-40B4-BE49-F238E27FC236}">
                <a16:creationId xmlns:a16="http://schemas.microsoft.com/office/drawing/2014/main" id="{A62B9044-5F1B-447F-9573-B64D76806A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8794" y="3815056"/>
            <a:ext cx="289756" cy="289756"/>
          </a:xfrm>
          <a:prstGeom prst="rect">
            <a:avLst/>
          </a:prstGeom>
        </p:spPr>
      </p:pic>
      <p:sp>
        <p:nvSpPr>
          <p:cNvPr id="132" name="Google Shape;1537;p41">
            <a:extLst>
              <a:ext uri="{FF2B5EF4-FFF2-40B4-BE49-F238E27FC236}">
                <a16:creationId xmlns:a16="http://schemas.microsoft.com/office/drawing/2014/main" id="{531153BF-3D80-4057-9AB1-A3C7CB182942}"/>
              </a:ext>
            </a:extLst>
          </p:cNvPr>
          <p:cNvSpPr/>
          <p:nvPr/>
        </p:nvSpPr>
        <p:spPr>
          <a:xfrm>
            <a:off x="6512055" y="2966182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537;p41">
            <a:extLst>
              <a:ext uri="{FF2B5EF4-FFF2-40B4-BE49-F238E27FC236}">
                <a16:creationId xmlns:a16="http://schemas.microsoft.com/office/drawing/2014/main" id="{D7D38A26-FF2E-442A-9476-A2153E02BF6C}"/>
              </a:ext>
            </a:extLst>
          </p:cNvPr>
          <p:cNvSpPr/>
          <p:nvPr/>
        </p:nvSpPr>
        <p:spPr>
          <a:xfrm>
            <a:off x="6522796" y="3370145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537;p41">
            <a:extLst>
              <a:ext uri="{FF2B5EF4-FFF2-40B4-BE49-F238E27FC236}">
                <a16:creationId xmlns:a16="http://schemas.microsoft.com/office/drawing/2014/main" id="{3063A735-043E-4114-92D0-6A5230BB8345}"/>
              </a:ext>
            </a:extLst>
          </p:cNvPr>
          <p:cNvSpPr/>
          <p:nvPr/>
        </p:nvSpPr>
        <p:spPr>
          <a:xfrm>
            <a:off x="6522796" y="3776106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raphic 138" descr="Heart with solid fill">
            <a:extLst>
              <a:ext uri="{FF2B5EF4-FFF2-40B4-BE49-F238E27FC236}">
                <a16:creationId xmlns:a16="http://schemas.microsoft.com/office/drawing/2014/main" id="{F8CAF0CB-94FE-4136-B8DB-0EDF4ED82F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3815" y="3013522"/>
            <a:ext cx="239741" cy="239741"/>
          </a:xfrm>
          <a:prstGeom prst="rect">
            <a:avLst/>
          </a:prstGeom>
        </p:spPr>
      </p:pic>
      <p:pic>
        <p:nvPicPr>
          <p:cNvPr id="141" name="Graphic 140" descr="Shopping bag with solid fill">
            <a:extLst>
              <a:ext uri="{FF2B5EF4-FFF2-40B4-BE49-F238E27FC236}">
                <a16:creationId xmlns:a16="http://schemas.microsoft.com/office/drawing/2014/main" id="{522D49B4-8AAC-408F-9A7B-4AAA4E3D65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9630" y="3413931"/>
            <a:ext cx="219767" cy="219767"/>
          </a:xfrm>
          <a:prstGeom prst="rect">
            <a:avLst/>
          </a:prstGeom>
        </p:spPr>
      </p:pic>
      <p:pic>
        <p:nvPicPr>
          <p:cNvPr id="143" name="Graphic 142" descr="Globe with solid fill">
            <a:extLst>
              <a:ext uri="{FF2B5EF4-FFF2-40B4-BE49-F238E27FC236}">
                <a16:creationId xmlns:a16="http://schemas.microsoft.com/office/drawing/2014/main" id="{9777ED3D-8AEE-4D16-A0D2-6171717AEA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87658" y="3827008"/>
            <a:ext cx="233700" cy="233700"/>
          </a:xfrm>
          <a:prstGeom prst="rect">
            <a:avLst/>
          </a:prstGeom>
        </p:spPr>
      </p:pic>
      <p:sp>
        <p:nvSpPr>
          <p:cNvPr id="144" name="Google Shape;1537;p41">
            <a:extLst>
              <a:ext uri="{FF2B5EF4-FFF2-40B4-BE49-F238E27FC236}">
                <a16:creationId xmlns:a16="http://schemas.microsoft.com/office/drawing/2014/main" id="{94863594-F362-4430-8A41-0DED3D1E847B}"/>
              </a:ext>
            </a:extLst>
          </p:cNvPr>
          <p:cNvSpPr/>
          <p:nvPr/>
        </p:nvSpPr>
        <p:spPr>
          <a:xfrm>
            <a:off x="6524433" y="4191013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raphic 146" descr="Golf Flag In Hole with solid fill">
            <a:extLst>
              <a:ext uri="{FF2B5EF4-FFF2-40B4-BE49-F238E27FC236}">
                <a16:creationId xmlns:a16="http://schemas.microsoft.com/office/drawing/2014/main" id="{5A44E394-4263-4F38-8FE7-08055599FB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05111" y="4235794"/>
            <a:ext cx="216247" cy="216247"/>
          </a:xfrm>
          <a:prstGeom prst="rect">
            <a:avLst/>
          </a:prstGeom>
        </p:spPr>
      </p:pic>
      <p:sp>
        <p:nvSpPr>
          <p:cNvPr id="148" name="Google Shape;1537;p41">
            <a:extLst>
              <a:ext uri="{FF2B5EF4-FFF2-40B4-BE49-F238E27FC236}">
                <a16:creationId xmlns:a16="http://schemas.microsoft.com/office/drawing/2014/main" id="{B5181C35-B218-4688-BC9F-B51319FFD62E}"/>
              </a:ext>
            </a:extLst>
          </p:cNvPr>
          <p:cNvSpPr/>
          <p:nvPr/>
        </p:nvSpPr>
        <p:spPr>
          <a:xfrm>
            <a:off x="4170939" y="2956596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7" name="Graphic 156" descr="Marker with solid fill">
            <a:extLst>
              <a:ext uri="{FF2B5EF4-FFF2-40B4-BE49-F238E27FC236}">
                <a16:creationId xmlns:a16="http://schemas.microsoft.com/office/drawing/2014/main" id="{D06279E6-6C2D-44FF-93FE-1DB4273749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26951" y="3002789"/>
            <a:ext cx="253246" cy="253246"/>
          </a:xfrm>
          <a:prstGeom prst="rect">
            <a:avLst/>
          </a:prstGeom>
        </p:spPr>
      </p:pic>
      <p:sp>
        <p:nvSpPr>
          <p:cNvPr id="158" name="Google Shape;1537;p41">
            <a:extLst>
              <a:ext uri="{FF2B5EF4-FFF2-40B4-BE49-F238E27FC236}">
                <a16:creationId xmlns:a16="http://schemas.microsoft.com/office/drawing/2014/main" id="{C0801CA3-1A6D-48E4-9070-4085681819BB}"/>
              </a:ext>
            </a:extLst>
          </p:cNvPr>
          <p:cNvSpPr/>
          <p:nvPr/>
        </p:nvSpPr>
        <p:spPr>
          <a:xfrm>
            <a:off x="4170939" y="3373382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9" name="Graphic 158" descr="Marker with solid fill">
            <a:extLst>
              <a:ext uri="{FF2B5EF4-FFF2-40B4-BE49-F238E27FC236}">
                <a16:creationId xmlns:a16="http://schemas.microsoft.com/office/drawing/2014/main" id="{31FD4D7E-162F-48D6-B605-26FE1CD5D9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26951" y="3419575"/>
            <a:ext cx="253246" cy="253246"/>
          </a:xfrm>
          <a:prstGeom prst="rect">
            <a:avLst/>
          </a:prstGeom>
        </p:spPr>
      </p:pic>
      <p:sp>
        <p:nvSpPr>
          <p:cNvPr id="160" name="Google Shape;1537;p41">
            <a:extLst>
              <a:ext uri="{FF2B5EF4-FFF2-40B4-BE49-F238E27FC236}">
                <a16:creationId xmlns:a16="http://schemas.microsoft.com/office/drawing/2014/main" id="{57D6EC43-1DF2-4A15-80B2-166587B4CECD}"/>
              </a:ext>
            </a:extLst>
          </p:cNvPr>
          <p:cNvSpPr/>
          <p:nvPr/>
        </p:nvSpPr>
        <p:spPr>
          <a:xfrm>
            <a:off x="4166960" y="3774200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1" name="Graphic 160" descr="Marker with solid fill">
            <a:extLst>
              <a:ext uri="{FF2B5EF4-FFF2-40B4-BE49-F238E27FC236}">
                <a16:creationId xmlns:a16="http://schemas.microsoft.com/office/drawing/2014/main" id="{CD89926C-7BAF-4B6B-92A5-DBEC3F1966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22972" y="3820393"/>
            <a:ext cx="253246" cy="253246"/>
          </a:xfrm>
          <a:prstGeom prst="rect">
            <a:avLst/>
          </a:prstGeom>
        </p:spPr>
      </p:pic>
      <p:sp>
        <p:nvSpPr>
          <p:cNvPr id="162" name="Google Shape;1537;p41">
            <a:extLst>
              <a:ext uri="{FF2B5EF4-FFF2-40B4-BE49-F238E27FC236}">
                <a16:creationId xmlns:a16="http://schemas.microsoft.com/office/drawing/2014/main" id="{DB26387B-245E-43AB-BD21-1AC357050FAD}"/>
              </a:ext>
            </a:extLst>
          </p:cNvPr>
          <p:cNvSpPr/>
          <p:nvPr/>
        </p:nvSpPr>
        <p:spPr>
          <a:xfrm>
            <a:off x="4165561" y="4190355"/>
            <a:ext cx="364176" cy="325371"/>
          </a:xfrm>
          <a:custGeom>
            <a:avLst/>
            <a:gdLst/>
            <a:ahLst/>
            <a:cxnLst/>
            <a:rect l="l" t="t" r="r" b="b"/>
            <a:pathLst>
              <a:path w="2758" h="2464" extrusionOk="0">
                <a:moveTo>
                  <a:pt x="1328" y="1"/>
                </a:moveTo>
                <a:cubicBezTo>
                  <a:pt x="1199" y="1"/>
                  <a:pt x="1074" y="20"/>
                  <a:pt x="962" y="61"/>
                </a:cubicBezTo>
                <a:cubicBezTo>
                  <a:pt x="342" y="317"/>
                  <a:pt x="0" y="1044"/>
                  <a:pt x="257" y="1664"/>
                </a:cubicBezTo>
                <a:cubicBezTo>
                  <a:pt x="470" y="2139"/>
                  <a:pt x="934" y="2464"/>
                  <a:pt x="1419" y="2464"/>
                </a:cubicBezTo>
                <a:cubicBezTo>
                  <a:pt x="1566" y="2464"/>
                  <a:pt x="1715" y="2434"/>
                  <a:pt x="1860" y="2369"/>
                </a:cubicBezTo>
                <a:cubicBezTo>
                  <a:pt x="2479" y="2113"/>
                  <a:pt x="2757" y="1386"/>
                  <a:pt x="2479" y="766"/>
                </a:cubicBezTo>
                <a:cubicBezTo>
                  <a:pt x="2344" y="277"/>
                  <a:pt x="1810" y="1"/>
                  <a:pt x="1328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3" name="Graphic 162" descr="Marker with solid fill">
            <a:extLst>
              <a:ext uri="{FF2B5EF4-FFF2-40B4-BE49-F238E27FC236}">
                <a16:creationId xmlns:a16="http://schemas.microsoft.com/office/drawing/2014/main" id="{09271C34-DFCE-4397-A15E-8CBF666725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21573" y="4236548"/>
            <a:ext cx="253246" cy="253246"/>
          </a:xfrm>
          <a:prstGeom prst="rect">
            <a:avLst/>
          </a:prstGeom>
        </p:spPr>
      </p:pic>
      <p:sp>
        <p:nvSpPr>
          <p:cNvPr id="164" name="Right Brace 163">
            <a:extLst>
              <a:ext uri="{FF2B5EF4-FFF2-40B4-BE49-F238E27FC236}">
                <a16:creationId xmlns:a16="http://schemas.microsoft.com/office/drawing/2014/main" id="{80B43511-3DD0-4B09-B196-37A6C85D42FD}"/>
              </a:ext>
            </a:extLst>
          </p:cNvPr>
          <p:cNvSpPr/>
          <p:nvPr/>
        </p:nvSpPr>
        <p:spPr>
          <a:xfrm rot="5400000">
            <a:off x="7437791" y="966463"/>
            <a:ext cx="153480" cy="1374495"/>
          </a:xfrm>
          <a:prstGeom prst="rightBrace">
            <a:avLst>
              <a:gd name="adj1" fmla="val 8333"/>
              <a:gd name="adj2" fmla="val 50376"/>
            </a:avLst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5" name="Google Shape;1573;p41">
            <a:extLst>
              <a:ext uri="{FF2B5EF4-FFF2-40B4-BE49-F238E27FC236}">
                <a16:creationId xmlns:a16="http://schemas.microsoft.com/office/drawing/2014/main" id="{9E701CAD-9A91-4BBB-B1C0-F1F1239D288F}"/>
              </a:ext>
            </a:extLst>
          </p:cNvPr>
          <p:cNvSpPr txBox="1"/>
          <p:nvPr/>
        </p:nvSpPr>
        <p:spPr>
          <a:xfrm>
            <a:off x="6605111" y="1782377"/>
            <a:ext cx="1794247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Founder &amp; CEO </a:t>
            </a:r>
          </a:p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b="1" i="1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Wingmen Suits Inc.</a:t>
            </a:r>
          </a:p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 b="1" i="1" dirty="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(Side Hustle)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27F4CA0-3C76-4609-81D7-F8C7C718DD9C}"/>
              </a:ext>
            </a:extLst>
          </p:cNvPr>
          <p:cNvSpPr/>
          <p:nvPr/>
        </p:nvSpPr>
        <p:spPr>
          <a:xfrm>
            <a:off x="0" y="4939102"/>
            <a:ext cx="9144000" cy="204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C020F16-C39B-47C1-A2AB-D92AEE9B5DAA}"/>
              </a:ext>
            </a:extLst>
          </p:cNvPr>
          <p:cNvSpPr txBox="1"/>
          <p:nvPr/>
        </p:nvSpPr>
        <p:spPr>
          <a:xfrm>
            <a:off x="1612360" y="290751"/>
            <a:ext cx="1013916" cy="2754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buClr>
                <a:srgbClr val="3F3F3F"/>
              </a:buClr>
              <a:buSzPts val="4000"/>
              <a:buFont typeface="Calibri"/>
              <a:buNone/>
            </a:pPr>
            <a:r>
              <a:rPr lang="en-CA" sz="1400" b="0" dirty="0">
                <a:solidFill>
                  <a:schemeClr val="bg1"/>
                </a:solidFill>
                <a:latin typeface="Josefin Sans" panose="020B0604020202020204" pitchFamily="2" charset="0"/>
              </a:rPr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2178037442"/>
      </p:ext>
    </p:extLst>
  </p:cSld>
  <p:clrMapOvr>
    <a:masterClrMapping/>
  </p:clrMapOvr>
</p:sld>
</file>

<file path=ppt/theme/theme1.xml><?xml version="1.0" encoding="utf-8"?>
<a:theme xmlns:a="http://schemas.openxmlformats.org/drawingml/2006/main" name="Memphis Marketing Plan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121</Words>
  <Application>Microsoft Office PowerPoint</Application>
  <PresentationFormat>On-screen Show (16:9)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Josefin Slab</vt:lpstr>
      <vt:lpstr>Roboto Slab Regular</vt:lpstr>
      <vt:lpstr>Arial</vt:lpstr>
      <vt:lpstr>Josefin Sans</vt:lpstr>
      <vt:lpstr>Calibri</vt:lpstr>
      <vt:lpstr>Memphis Marketing Plan by Slidesgo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 MARKETING PLAN</dc:title>
  <dc:creator>Arthur Ma</dc:creator>
  <cp:lastModifiedBy>Arthur Ma</cp:lastModifiedBy>
  <cp:revision>38</cp:revision>
  <dcterms:created xsi:type="dcterms:W3CDTF">2020-10-04T03:05:36Z</dcterms:created>
  <dcterms:modified xsi:type="dcterms:W3CDTF">2022-01-03T16:41:32Z</dcterms:modified>
</cp:coreProperties>
</file>